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1"/>
  </p:sldMasterIdLst>
  <p:notesMasterIdLst>
    <p:notesMasterId r:id="rId3"/>
  </p:notesMasterIdLst>
  <p:sldIdLst>
    <p:sldId id="269" r:id="rId2"/>
  </p:sldIdLst>
  <p:sldSz cx="36576000" cy="27432000"/>
  <p:notesSz cx="6858000" cy="9144000"/>
  <p:defaultTextStyle>
    <a:defPPr>
      <a:defRPr lang="en-US"/>
    </a:defPPr>
    <a:lvl1pPr marL="0" algn="l" defTabSz="3072208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1pPr>
    <a:lvl2pPr marL="1536104" algn="l" defTabSz="3072208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2pPr>
    <a:lvl3pPr marL="3072208" algn="l" defTabSz="3072208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3pPr>
    <a:lvl4pPr marL="4608313" algn="l" defTabSz="3072208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4pPr>
    <a:lvl5pPr marL="6144417" algn="l" defTabSz="3072208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5pPr>
    <a:lvl6pPr marL="7680521" algn="l" defTabSz="3072208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6pPr>
    <a:lvl7pPr marL="9216625" algn="l" defTabSz="3072208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7pPr>
    <a:lvl8pPr marL="10752730" algn="l" defTabSz="3072208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8pPr>
    <a:lvl9pPr marL="12288834" algn="l" defTabSz="3072208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12" userDrawn="1">
          <p15:clr>
            <a:srgbClr val="A4A3A4"/>
          </p15:clr>
        </p15:guide>
        <p15:guide id="2" pos="115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D5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37" autoAdjust="0"/>
    <p:restoredTop sz="91329"/>
  </p:normalViewPr>
  <p:slideViewPr>
    <p:cSldViewPr snapToGrid="0">
      <p:cViewPr varScale="1">
        <p:scale>
          <a:sx n="29" d="100"/>
          <a:sy n="29" d="100"/>
        </p:scale>
        <p:origin x="552" y="344"/>
      </p:cViewPr>
      <p:guideLst>
        <p:guide orient="horz" pos="3312"/>
        <p:guide pos="11520"/>
      </p:guideLst>
    </p:cSldViewPr>
  </p:slideViewPr>
  <p:notesTextViewPr>
    <p:cViewPr>
      <p:scale>
        <a:sx n="1" d="1"/>
        <a:sy n="1" d="1"/>
      </p:scale>
      <p:origin x="0" y="-56"/>
    </p:cViewPr>
  </p:notesTextViewPr>
  <p:sorterViewPr>
    <p:cViewPr varScale="1">
      <p:scale>
        <a:sx n="100" d="100"/>
        <a:sy n="100" d="100"/>
      </p:scale>
      <p:origin x="0" y="-192"/>
    </p:cViewPr>
  </p:sorterViewPr>
  <p:notesViewPr>
    <p:cSldViewPr snapToGrid="0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5E0CB-34EF-9A4A-965D-1319FFEAC2AC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1986EE-4BF2-AA4F-88B2-314973A3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476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en-US" sz="1200" dirty="0">
                <a:solidFill>
                  <a:srgbClr val="7030A0"/>
                </a:solidFill>
              </a:rPr>
              <a:t>a et. al. Attribution-Based Confidence Metric For Deep Neural Networks, NeurIPS’19</a:t>
            </a:r>
          </a:p>
          <a:p>
            <a:pPr>
              <a:spcBef>
                <a:spcPts val="600"/>
              </a:spcBef>
            </a:pPr>
            <a:r>
              <a:rPr lang="en-US" altLang="en-US" sz="1200" dirty="0">
                <a:solidFill>
                  <a:srgbClr val="7030A0"/>
                </a:solidFill>
              </a:rPr>
              <a:t>Jang et. al. </a:t>
            </a:r>
            <a:r>
              <a:rPr lang="en-US" sz="1200" dirty="0">
                <a:solidFill>
                  <a:srgbClr val="7030A0"/>
                </a:solidFill>
              </a:rPr>
              <a:t>On the Need for Topology-Aware Generative Models for Manifold-Based Defenses, ICLR’20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7030A0"/>
                </a:solidFill>
              </a:rPr>
              <a:t>Jha et. al. Detecting Adversarial Examples Using Data Manifolds, MILCOM’18</a:t>
            </a:r>
          </a:p>
          <a:p>
            <a:pPr>
              <a:spcBef>
                <a:spcPts val="600"/>
              </a:spcBef>
            </a:pPr>
            <a:r>
              <a:rPr lang="en-US" sz="1200" dirty="0" err="1">
                <a:solidFill>
                  <a:srgbClr val="7030A0"/>
                </a:solidFill>
              </a:rPr>
              <a:t>Kiourti</a:t>
            </a:r>
            <a:r>
              <a:rPr lang="en-US" sz="1200" dirty="0">
                <a:solidFill>
                  <a:srgbClr val="7030A0"/>
                </a:solidFill>
              </a:rPr>
              <a:t> et. al. </a:t>
            </a:r>
            <a:r>
              <a:rPr lang="en-US" sz="1200" dirty="0" err="1">
                <a:solidFill>
                  <a:srgbClr val="7030A0"/>
                </a:solidFill>
              </a:rPr>
              <a:t>TrojDRL</a:t>
            </a:r>
            <a:r>
              <a:rPr lang="en-US" sz="1200" dirty="0">
                <a:solidFill>
                  <a:srgbClr val="7030A0"/>
                </a:solidFill>
              </a:rPr>
              <a:t>: Trojan Attacks on Deep Reinforcement Learning Agents, DAC’ 20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986EE-4BF2-AA4F-88B2-314973A3C7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222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24790400" y="25293207"/>
            <a:ext cx="11023599" cy="403588"/>
          </a:xfrm>
          <a:prstGeom prst="rect">
            <a:avLst/>
          </a:prstGeom>
        </p:spPr>
        <p:txBody>
          <a:bodyPr/>
          <a:lstStyle>
            <a:lvl1pPr marL="0" indent="0" algn="l" defTabSz="1975104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250" b="1" i="0" kern="1200" dirty="0" smtClean="0">
                <a:solidFill>
                  <a:srgbClr val="C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POINT OF CONTACT: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12053455" y="27073202"/>
            <a:ext cx="12469091" cy="233019"/>
          </a:xfrm>
          <a:prstGeom prst="rect">
            <a:avLst/>
          </a:prstGeom>
        </p:spPr>
        <p:txBody>
          <a:bodyPr anchor="t"/>
          <a:lstStyle>
            <a:lvl1pPr marL="0" indent="0" algn="ctr" defTabSz="1975104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distribution statement here</a:t>
            </a:r>
          </a:p>
        </p:txBody>
      </p:sp>
      <p:sp>
        <p:nvSpPr>
          <p:cNvPr id="12" name="Text Placeholder 37"/>
          <p:cNvSpPr>
            <a:spLocks noGrp="1"/>
          </p:cNvSpPr>
          <p:nvPr>
            <p:ph type="body" sz="quarter" idx="14"/>
          </p:nvPr>
        </p:nvSpPr>
        <p:spPr>
          <a:xfrm>
            <a:off x="365760" y="4481915"/>
            <a:ext cx="35814000" cy="2037621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24790400" y="25846737"/>
            <a:ext cx="11023600" cy="1073927"/>
          </a:xfrm>
          <a:prstGeom prst="rect">
            <a:avLst/>
          </a:prstGeom>
        </p:spPr>
        <p:txBody>
          <a:bodyPr/>
          <a:lstStyle>
            <a:lvl1pPr marL="0" indent="0" algn="l" defTabSz="1975104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250" b="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Insert Name Here (First Last)</a:t>
            </a:r>
          </a:p>
          <a:p>
            <a:r>
              <a:rPr lang="en-US" dirty="0">
                <a:solidFill>
                  <a:schemeClr val="bg1"/>
                </a:solidFill>
              </a:rPr>
              <a:t>Insert Email Address Here</a:t>
            </a:r>
          </a:p>
          <a:p>
            <a:r>
              <a:rPr lang="en-US" dirty="0">
                <a:solidFill>
                  <a:schemeClr val="bg1"/>
                </a:solidFill>
              </a:rPr>
              <a:t>###-###-####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8" hasCustomPrompt="1"/>
          </p:nvPr>
        </p:nvSpPr>
        <p:spPr>
          <a:xfrm>
            <a:off x="8351520" y="240400"/>
            <a:ext cx="27462480" cy="3186905"/>
          </a:xfrm>
          <a:prstGeom prst="rect">
            <a:avLst/>
          </a:prstGeom>
        </p:spPr>
        <p:txBody>
          <a:bodyPr anchor="ctr"/>
          <a:lstStyle>
            <a:lvl1pPr marL="0" indent="0" algn="l" defTabSz="1975104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7200" b="1" kern="1200" baseline="0" dirty="0" smtClean="0">
                <a:solidFill>
                  <a:srgbClr val="FFD53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OF POSTER</a:t>
            </a:r>
          </a:p>
        </p:txBody>
      </p:sp>
    </p:spTree>
    <p:extLst>
      <p:ext uri="{BB962C8B-B14F-4D97-AF65-F5344CB8AC3E}">
        <p14:creationId xmlns:p14="http://schemas.microsoft.com/office/powerpoint/2010/main" val="821634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96BD3B-A2A0-43CB-8E86-F65CFE3B81EC}"/>
              </a:ext>
            </a:extLst>
          </p:cNvPr>
          <p:cNvSpPr/>
          <p:nvPr userDrawn="1"/>
        </p:nvSpPr>
        <p:spPr>
          <a:xfrm>
            <a:off x="0" y="1"/>
            <a:ext cx="36576000" cy="420624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D9FC31-46CF-47B0-B3D1-CB1FB7F20B0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49" y="251025"/>
            <a:ext cx="6902571" cy="17891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95746F-8FDF-A049-A74A-3C19E5F324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1653"/>
          <a:stretch/>
        </p:blipFill>
        <p:spPr>
          <a:xfrm>
            <a:off x="0" y="2334126"/>
            <a:ext cx="6597771" cy="15402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088FA7-6948-0147-B8F7-8762E9B0996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61" y="25579702"/>
            <a:ext cx="2268353" cy="10689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942CA7-0FA6-564B-B516-F7B78F67586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168" y="25344849"/>
            <a:ext cx="4487208" cy="17948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1D7F24-397C-1142-B8E4-F938599FFD2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9099" y="25544737"/>
            <a:ext cx="2978000" cy="14202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6D612F-0066-1447-AA5A-33A8EC1172C2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424" y="25939344"/>
            <a:ext cx="5116708" cy="631062"/>
          </a:xfrm>
          <a:prstGeom prst="rect">
            <a:avLst/>
          </a:prstGeom>
        </p:spPr>
      </p:pic>
      <p:pic>
        <p:nvPicPr>
          <p:cNvPr id="13" name="Picture 2" descr="Image result for georgetown university logo images">
            <a:extLst>
              <a:ext uri="{FF2B5EF4-FFF2-40B4-BE49-F238E27FC236}">
                <a16:creationId xmlns:a16="http://schemas.microsoft.com/office/drawing/2014/main" id="{80391BC4-CA22-EC4F-97DB-0C84F79EB96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19652" y="25356968"/>
            <a:ext cx="5355459" cy="177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DC5F599-7840-5F4D-9DE7-BA86B3605A2F}"/>
              </a:ext>
            </a:extLst>
          </p:cNvPr>
          <p:cNvCxnSpPr>
            <a:cxnSpLocks/>
          </p:cNvCxnSpPr>
          <p:nvPr userDrawn="1"/>
        </p:nvCxnSpPr>
        <p:spPr>
          <a:xfrm>
            <a:off x="703385" y="25115520"/>
            <a:ext cx="3523253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C47EED6A-9A49-6F4C-B69A-86B53622C8F4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6332" y="25650244"/>
            <a:ext cx="1925952" cy="142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697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</p:sldLayoutIdLst>
  <p:txStyles>
    <p:titleStyle>
      <a:lvl1pPr algn="l" defTabSz="1645920" rtl="0" eaLnBrk="1" latinLnBrk="0" hangingPunct="1">
        <a:lnSpc>
          <a:spcPct val="90000"/>
        </a:lnSpc>
        <a:spcBef>
          <a:spcPct val="0"/>
        </a:spcBef>
        <a:buNone/>
        <a:defRPr sz="79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164592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1pPr>
      <a:lvl2pPr marL="12344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0574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3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70332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52628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53492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61722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9951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2pPr>
      <a:lvl3pPr marL="16459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3pPr>
      <a:lvl4pPr marL="24688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11480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49377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57607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5836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emf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1">
            <a:extLst>
              <a:ext uri="{FF2B5EF4-FFF2-40B4-BE49-F238E27FC236}">
                <a16:creationId xmlns:a16="http://schemas.microsoft.com/office/drawing/2014/main" id="{3722BEBE-BFAD-8642-B107-8358639EB283}"/>
              </a:ext>
            </a:extLst>
          </p:cNvPr>
          <p:cNvSpPr txBox="1"/>
          <p:nvPr/>
        </p:nvSpPr>
        <p:spPr>
          <a:xfrm>
            <a:off x="15161918" y="4633271"/>
            <a:ext cx="11518917" cy="1325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720" tIns="170683" rIns="426720" bIns="170683" anchor="t" anchorCtr="0">
            <a:noAutofit/>
          </a:bodyPr>
          <a:lstStyle/>
          <a:p>
            <a:pPr>
              <a:buClr>
                <a:srgbClr val="800000"/>
              </a:buClr>
              <a:buSzPts val="6050"/>
            </a:pPr>
            <a:r>
              <a:rPr lang="en-US" sz="5400" b="1" dirty="0">
                <a:solidFill>
                  <a:srgbClr val="800000"/>
                </a:solidFill>
                <a:latin typeface="Arial Black" panose="020B0A04020102020204" pitchFamily="34" charset="0"/>
                <a:ea typeface="Arial Black"/>
                <a:cs typeface="Arial" panose="020B0604020202020204" pitchFamily="34" charset="0"/>
                <a:sym typeface="Arial Black"/>
              </a:rPr>
              <a:t>Results</a:t>
            </a:r>
            <a:endParaRPr sz="5400" b="1" dirty="0">
              <a:solidFill>
                <a:srgbClr val="800000"/>
              </a:solidFill>
              <a:latin typeface="Arial Black" panose="020B0A04020102020204" pitchFamily="34" charset="0"/>
              <a:ea typeface="Arial Black"/>
              <a:cs typeface="Arial" panose="020B0604020202020204" pitchFamily="34" charset="0"/>
              <a:sym typeface="Arial Black"/>
            </a:endParaRPr>
          </a:p>
          <a:p>
            <a:pPr marL="0" lvl="2">
              <a:buClr>
                <a:schemeClr val="dk1"/>
              </a:buClr>
              <a:buSzPts val="3600"/>
            </a:pPr>
            <a:endParaRPr lang="en-US" sz="3600" b="1" dirty="0">
              <a:solidFill>
                <a:schemeClr val="tx1"/>
              </a:solidFill>
              <a:latin typeface="Arial" panose="020B0604020202020204" pitchFamily="34" charset="0"/>
              <a:ea typeface="Arial Black"/>
              <a:cs typeface="Arial" panose="020B0604020202020204" pitchFamily="34" charset="0"/>
              <a:sym typeface="Times New Roman"/>
            </a:endParaRPr>
          </a:p>
          <a:p>
            <a:pPr marL="0" lvl="2">
              <a:buClr>
                <a:schemeClr val="dk1"/>
              </a:buClr>
              <a:buSzPts val="3600"/>
            </a:pPr>
            <a:endParaRPr lang="en-US" sz="3600" dirty="0">
              <a:solidFill>
                <a:srgbClr val="222222"/>
              </a:solidFill>
              <a:highlight>
                <a:srgbClr val="FFFFFF"/>
              </a:highlight>
              <a:latin typeface="Arial" panose="020B0604020202020204" pitchFamily="34" charset="0"/>
              <a:ea typeface="Times New Roman"/>
              <a:cs typeface="Arial" panose="020B0604020202020204" pitchFamily="34" charset="0"/>
              <a:sym typeface="Times New Roman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17E1D3F-3D54-B740-889C-5CDB1042F947}"/>
              </a:ext>
            </a:extLst>
          </p:cNvPr>
          <p:cNvSpPr/>
          <p:nvPr/>
        </p:nvSpPr>
        <p:spPr>
          <a:xfrm>
            <a:off x="467518" y="14181672"/>
            <a:ext cx="114172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800000"/>
              </a:buClr>
              <a:buSzPts val="5400"/>
            </a:pPr>
            <a:r>
              <a:rPr lang="en-US" sz="5400" b="1" dirty="0">
                <a:solidFill>
                  <a:srgbClr val="800000"/>
                </a:solidFill>
                <a:latin typeface="Arial Black"/>
                <a:ea typeface="Arial Black"/>
                <a:cs typeface="Arial Black"/>
                <a:sym typeface="Arial Black"/>
              </a:rPr>
              <a:t>Approach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400" dirty="0"/>
              <a:t>POINT OF CONTACT:</a:t>
            </a:r>
          </a:p>
          <a:p>
            <a:endParaRPr lang="en-US" sz="2400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UNCLASSIFIED // FOUO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6"/>
          </p:nvPr>
        </p:nvSpPr>
        <p:spPr>
          <a:xfrm>
            <a:off x="24790400" y="25696795"/>
            <a:ext cx="4378960" cy="1735205"/>
          </a:xfrm>
        </p:spPr>
        <p:txBody>
          <a:bodyPr/>
          <a:lstStyle/>
          <a:p>
            <a:r>
              <a:rPr lang="en-US" sz="2400" dirty="0" err="1"/>
              <a:t>Susmit</a:t>
            </a:r>
            <a:r>
              <a:rPr lang="en-US" sz="2400" dirty="0"/>
              <a:t> Jha</a:t>
            </a:r>
          </a:p>
          <a:p>
            <a:r>
              <a:rPr lang="en-US" sz="2400" dirty="0" err="1"/>
              <a:t>susmit.jha@sri.com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Activity Detection with Unconventional Modalities </a:t>
            </a:r>
          </a:p>
        </p:txBody>
      </p:sp>
      <p:sp>
        <p:nvSpPr>
          <p:cNvPr id="9" name="Shape 32">
            <a:extLst>
              <a:ext uri="{FF2B5EF4-FFF2-40B4-BE49-F238E27FC236}">
                <a16:creationId xmlns:a16="http://schemas.microsoft.com/office/drawing/2014/main" id="{68E4A8EE-75B7-2D44-BB8A-C0B78441D886}"/>
              </a:ext>
            </a:extLst>
          </p:cNvPr>
          <p:cNvSpPr txBox="1"/>
          <p:nvPr/>
        </p:nvSpPr>
        <p:spPr>
          <a:xfrm>
            <a:off x="0" y="4633271"/>
            <a:ext cx="14676120" cy="1815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720" tIns="42653" rIns="426720" bIns="42653" anchor="t" anchorCtr="0">
            <a:noAutofit/>
          </a:bodyPr>
          <a:lstStyle/>
          <a:p>
            <a:pPr>
              <a:buClr>
                <a:srgbClr val="800000"/>
              </a:buClr>
              <a:buSzPts val="5400"/>
            </a:pPr>
            <a:r>
              <a:rPr lang="en-US" sz="5400" b="1" dirty="0">
                <a:solidFill>
                  <a:srgbClr val="800000"/>
                </a:solidFill>
                <a:latin typeface="Arial Black"/>
                <a:ea typeface="Arial Black"/>
                <a:cs typeface="Arial Black"/>
                <a:sym typeface="Arial Black"/>
              </a:rPr>
              <a:t>Objective</a:t>
            </a:r>
            <a:endParaRPr lang="en-US" sz="5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>
              <a:buClr>
                <a:schemeClr val="dk1"/>
              </a:buClr>
              <a:buSzPts val="3600"/>
            </a:pPr>
            <a:r>
              <a:rPr lang="en-US" sz="4000" dirty="0">
                <a:solidFill>
                  <a:schemeClr val="tx1"/>
                </a:solidFill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Detecting Adversarial Attacks on Machine Learning Models</a:t>
            </a:r>
            <a:endParaRPr lang="en-US" altLang="en-US" sz="4000" dirty="0"/>
          </a:p>
          <a:p>
            <a:pPr marL="373356" indent="-373356">
              <a:buClr>
                <a:schemeClr val="dk1"/>
              </a:buClr>
              <a:buSzPts val="3600"/>
              <a:buFont typeface="Times New Roman"/>
              <a:buChar char="•"/>
            </a:pPr>
            <a:endParaRPr lang="en-US" sz="3200" dirty="0">
              <a:solidFill>
                <a:schemeClr val="tx1"/>
              </a:solidFill>
              <a:latin typeface="Arial" panose="020B0604020202020204" pitchFamily="34" charset="0"/>
              <a:ea typeface="Times New Roman"/>
              <a:cs typeface="Arial" panose="020B0604020202020204" pitchFamily="34" charset="0"/>
              <a:sym typeface="Times New Roman"/>
            </a:endParaRPr>
          </a:p>
          <a:p>
            <a:pPr marL="373356" indent="-373356">
              <a:buClr>
                <a:schemeClr val="dk1"/>
              </a:buClr>
              <a:buSzPts val="3600"/>
              <a:buFont typeface="Times New Roman"/>
              <a:buChar char="•"/>
            </a:pPr>
            <a:endParaRPr lang="en-US" sz="32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73356" indent="-373356">
              <a:buClr>
                <a:schemeClr val="dk1"/>
              </a:buClr>
              <a:buSzPts val="3600"/>
              <a:buFont typeface="Times New Roman"/>
              <a:buChar char="•"/>
            </a:pPr>
            <a:endParaRPr lang="en-US" sz="32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73356" indent="-373356">
              <a:buClr>
                <a:schemeClr val="dk1"/>
              </a:buClr>
              <a:buSzPts val="3600"/>
              <a:buFont typeface="Times New Roman"/>
              <a:buChar char="•"/>
            </a:pPr>
            <a:endParaRPr lang="en-US" sz="3200" dirty="0">
              <a:solidFill>
                <a:srgbClr val="00B05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73356" indent="-373356">
              <a:buClr>
                <a:schemeClr val="dk1"/>
              </a:buClr>
              <a:buSzPts val="3600"/>
              <a:buFont typeface="Times New Roman"/>
              <a:buChar char="•"/>
            </a:pPr>
            <a:endParaRPr lang="en-US" sz="3200" dirty="0">
              <a:solidFill>
                <a:srgbClr val="00B05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73356" indent="-373356">
              <a:buClr>
                <a:schemeClr val="dk1"/>
              </a:buClr>
              <a:buSzPts val="3600"/>
              <a:buFont typeface="Times New Roman"/>
              <a:buChar char="•"/>
            </a:pPr>
            <a:endParaRPr lang="en-US" sz="3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73356" indent="-373356">
              <a:buClr>
                <a:schemeClr val="dk1"/>
              </a:buClr>
              <a:buSzPts val="3600"/>
              <a:buFont typeface="Arial"/>
              <a:buChar char="•"/>
            </a:pPr>
            <a:endParaRPr sz="3400" dirty="0"/>
          </a:p>
          <a:p>
            <a:pPr>
              <a:spcBef>
                <a:spcPts val="1120"/>
              </a:spcBef>
              <a:buClr>
                <a:schemeClr val="dk1"/>
              </a:buClr>
              <a:buSzPts val="6000"/>
            </a:pPr>
            <a:endParaRPr lang="en-US" sz="5600" b="1" dirty="0">
              <a:solidFill>
                <a:srgbClr val="8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4" name="Shape 31">
            <a:extLst>
              <a:ext uri="{FF2B5EF4-FFF2-40B4-BE49-F238E27FC236}">
                <a16:creationId xmlns:a16="http://schemas.microsoft.com/office/drawing/2014/main" id="{58F988E3-98C2-4E4A-BBEB-EAE5EF4DA65C}"/>
              </a:ext>
            </a:extLst>
          </p:cNvPr>
          <p:cNvSpPr txBox="1"/>
          <p:nvPr/>
        </p:nvSpPr>
        <p:spPr>
          <a:xfrm>
            <a:off x="23729902" y="4631018"/>
            <a:ext cx="12148556" cy="5111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720" tIns="170683" rIns="426720" bIns="170683" anchor="t" anchorCtr="0">
            <a:noAutofit/>
          </a:bodyPr>
          <a:lstStyle/>
          <a:p>
            <a:pPr marL="47625" lvl="2">
              <a:buClr>
                <a:schemeClr val="dk1"/>
              </a:buClr>
              <a:buSzPts val="3600"/>
            </a:pPr>
            <a:r>
              <a:rPr lang="en-US" sz="5400" b="1" dirty="0">
                <a:solidFill>
                  <a:srgbClr val="800000"/>
                </a:solidFill>
                <a:latin typeface="Arial Black" panose="020B0A04020102020204" pitchFamily="34" charset="0"/>
                <a:ea typeface="Arial Black"/>
                <a:cs typeface="Arial" panose="020B0604020202020204" pitchFamily="34" charset="0"/>
                <a:sym typeface="Arial Black"/>
              </a:rPr>
              <a:t>Conclusions</a:t>
            </a:r>
            <a:endParaRPr sz="5400" b="1" dirty="0">
              <a:solidFill>
                <a:srgbClr val="800000"/>
              </a:solidFill>
              <a:latin typeface="Arial Black" panose="020B0A04020102020204" pitchFamily="34" charset="0"/>
              <a:ea typeface="Arial Black"/>
              <a:cs typeface="Arial" panose="020B0604020202020204" pitchFamily="34" charset="0"/>
              <a:sym typeface="Arial Black"/>
            </a:endParaRPr>
          </a:p>
          <a:p>
            <a:pPr marL="426692" lvl="2" indent="-426692">
              <a:buSzPts val="3600"/>
              <a:buFont typeface="Arial"/>
              <a:buChar char="•"/>
            </a:pP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We employ an attribution-driven sampling of the neighborhood of a given input and measure the conformance of the model’s predictions to compute the attribution-based confidence (ABC) metric for DNN prediction on this input. </a:t>
            </a:r>
          </a:p>
          <a:p>
            <a:pPr marL="426692" lvl="2" indent="-426692">
              <a:buSzPts val="3600"/>
              <a:buFont typeface="Arial"/>
              <a:buChar char="•"/>
            </a:pP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While directly sampling the neighborhood of a high-dimensional input is challenging, our approach uses attribution-based dimensionality reduction for finding locally relevant features in the vicinity of the input, which enables effective sampling. </a:t>
            </a:r>
          </a:p>
          <a:p>
            <a:pPr marL="426692" lvl="2" indent="-426692">
              <a:buSzPts val="3600"/>
              <a:buFont typeface="Arial"/>
              <a:buChar char="•"/>
            </a:pP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We theoretically motivate the proposed ABC metric from the axioms of Shapley values, and experimentally evaluate its utility over out-of-distribution data and adversarial examples.</a:t>
            </a:r>
          </a:p>
          <a:p>
            <a:pPr marL="426692" lvl="2" indent="-426692">
              <a:buSzPts val="3600"/>
              <a:buFont typeface="Arial"/>
              <a:buChar char="•"/>
            </a:pPr>
            <a:r>
              <a:rPr lang="en-US" sz="3400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Our approach is particularly suitable for detecting adversarial patch attacks which are physically realizable.</a:t>
            </a:r>
          </a:p>
          <a:p>
            <a:pPr marL="426692" lvl="2" indent="-426692">
              <a:buSzPts val="3600"/>
              <a:buFont typeface="Arial"/>
              <a:buChar char="•"/>
            </a:pPr>
            <a:r>
              <a:rPr lang="en-US" sz="3400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Smaller the patch, the better our approach will perform in detecting the adversarial attack!</a:t>
            </a:r>
          </a:p>
        </p:txBody>
      </p:sp>
      <p:sp>
        <p:nvSpPr>
          <p:cNvPr id="40" name="Text Placeholder 1">
            <a:extLst>
              <a:ext uri="{FF2B5EF4-FFF2-40B4-BE49-F238E27FC236}">
                <a16:creationId xmlns:a16="http://schemas.microsoft.com/office/drawing/2014/main" id="{314602A8-F66B-194C-826C-3D3A6615DB35}"/>
              </a:ext>
            </a:extLst>
          </p:cNvPr>
          <p:cNvSpPr txBox="1">
            <a:spLocks/>
          </p:cNvSpPr>
          <p:nvPr/>
        </p:nvSpPr>
        <p:spPr>
          <a:xfrm>
            <a:off x="16445654" y="3377056"/>
            <a:ext cx="19786280" cy="400382"/>
          </a:xfrm>
          <a:prstGeom prst="rect">
            <a:avLst/>
          </a:prstGeom>
        </p:spPr>
        <p:txBody>
          <a:bodyPr/>
          <a:lstStyle>
            <a:lvl1pPr marL="0" indent="0" algn="l" defTabSz="1975104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250" b="1" kern="1200" dirty="0" smtClean="0">
                <a:solidFill>
                  <a:srgbClr val="FFD53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23444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5740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8036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70332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2628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4924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7220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9516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400" dirty="0"/>
              <a:t>Relevant to IOBT CRA Research Area / Task:  Research Area 2, Task  2.3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3075DAB-5DF8-9849-87C5-73CC324A15A4}"/>
              </a:ext>
            </a:extLst>
          </p:cNvPr>
          <p:cNvSpPr/>
          <p:nvPr/>
        </p:nvSpPr>
        <p:spPr>
          <a:xfrm>
            <a:off x="24418168" y="15654834"/>
            <a:ext cx="1139583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800000"/>
              </a:buClr>
              <a:buSzPts val="6050"/>
            </a:pPr>
            <a:r>
              <a:rPr lang="en-US" sz="5400" b="1" dirty="0">
                <a:solidFill>
                  <a:srgbClr val="800000"/>
                </a:solidFill>
                <a:latin typeface="Arial Black" panose="020B0A04020102020204" pitchFamily="34" charset="0"/>
                <a:ea typeface="Arial Black"/>
                <a:cs typeface="Arial" panose="020B0604020202020204" pitchFamily="34" charset="0"/>
                <a:sym typeface="Arial Black"/>
              </a:rPr>
              <a:t>Path Forward</a:t>
            </a:r>
          </a:p>
          <a:p>
            <a:pPr marL="426692" lvl="2" indent="-426692">
              <a:buClr>
                <a:schemeClr val="dk1"/>
              </a:buClr>
              <a:buSzPts val="3600"/>
              <a:buFont typeface="Times New Roman"/>
              <a:buChar char="•"/>
            </a:pPr>
            <a:r>
              <a:rPr lang="en-US" sz="3600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Replace conformance with more fine-grained measures such as distribution shift metrics.</a:t>
            </a:r>
          </a:p>
          <a:p>
            <a:pPr marL="426692" lvl="2" indent="-426692">
              <a:buClr>
                <a:schemeClr val="dk1"/>
              </a:buClr>
              <a:buSzPts val="3600"/>
              <a:buFont typeface="Times New Roman"/>
              <a:buChar char="•"/>
            </a:pPr>
            <a:r>
              <a:rPr lang="en-US" sz="3600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Temporal evolution of attributions to detect adversarial attack at instance of occurrence. 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6296947-A348-6848-8A07-FFE236D42B9D}"/>
              </a:ext>
            </a:extLst>
          </p:cNvPr>
          <p:cNvSpPr/>
          <p:nvPr/>
        </p:nvSpPr>
        <p:spPr>
          <a:xfrm>
            <a:off x="24522546" y="22478513"/>
            <a:ext cx="112914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F2E88681-0813-014C-8294-A6BB29303B57}"/>
              </a:ext>
            </a:extLst>
          </p:cNvPr>
          <p:cNvSpPr txBox="1">
            <a:spLocks/>
          </p:cNvSpPr>
          <p:nvPr/>
        </p:nvSpPr>
        <p:spPr>
          <a:xfrm>
            <a:off x="29169360" y="25696795"/>
            <a:ext cx="4378960" cy="1735205"/>
          </a:xfrm>
          <a:prstGeom prst="rect">
            <a:avLst/>
          </a:prstGeom>
        </p:spPr>
        <p:txBody>
          <a:bodyPr/>
          <a:lstStyle>
            <a:lvl1pPr marL="0" indent="0" algn="l" defTabSz="1975104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250" b="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23444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5740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8036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70332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2628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4924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7220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95160" indent="-411480" algn="l" defTabSz="1645920" rtl="0" eaLnBrk="1" latinLnBrk="0" hangingPunct="1">
              <a:lnSpc>
                <a:spcPct val="90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3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Brian </a:t>
            </a:r>
            <a:r>
              <a:rPr lang="en-US" sz="2400" dirty="0" err="1"/>
              <a:t>Jalaian</a:t>
            </a:r>
            <a:endParaRPr lang="en-US" sz="2400" dirty="0"/>
          </a:p>
          <a:p>
            <a:r>
              <a:rPr lang="en-US" dirty="0"/>
              <a:t>brian.a.jalaian.civ@mail.mil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4123C71E-49F1-0F4C-8C39-8822113638A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1531" y="10401754"/>
            <a:ext cx="6826992" cy="2363039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80145579-7619-5E49-A06D-7AB892C53957}"/>
              </a:ext>
            </a:extLst>
          </p:cNvPr>
          <p:cNvSpPr/>
          <p:nvPr/>
        </p:nvSpPr>
        <p:spPr>
          <a:xfrm>
            <a:off x="418942" y="12907518"/>
            <a:ext cx="428662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err="1">
                <a:solidFill>
                  <a:srgbClr val="3333FF"/>
                </a:solidFill>
              </a:rPr>
              <a:t>Evtimov</a:t>
            </a:r>
            <a:r>
              <a:rPr lang="en-US" sz="4000" dirty="0">
                <a:solidFill>
                  <a:srgbClr val="3333FF"/>
                </a:solidFill>
              </a:rPr>
              <a:t> et al., 2017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540B29A-5863-404A-B29D-A4F135A1B0B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1531" y="6672257"/>
            <a:ext cx="3438949" cy="2168215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0893F84C-5131-3447-94C5-6193BBFB805F}"/>
              </a:ext>
            </a:extLst>
          </p:cNvPr>
          <p:cNvSpPr/>
          <p:nvPr/>
        </p:nvSpPr>
        <p:spPr>
          <a:xfrm>
            <a:off x="349837" y="9141421"/>
            <a:ext cx="952568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err="1">
                <a:solidFill>
                  <a:srgbClr val="3333FF"/>
                </a:solidFill>
              </a:rPr>
              <a:t>Szegedy</a:t>
            </a:r>
            <a:r>
              <a:rPr lang="en-US" sz="4000" dirty="0">
                <a:solidFill>
                  <a:srgbClr val="3333FF"/>
                </a:solidFill>
              </a:rPr>
              <a:t> et al, 2013, 2014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27F5ED26-876C-9E45-947C-6EA75BACD85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7858" b="35343"/>
          <a:stretch/>
        </p:blipFill>
        <p:spPr>
          <a:xfrm>
            <a:off x="4966563" y="6524817"/>
            <a:ext cx="3384957" cy="2465202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7302FE3A-F422-E548-84B3-C6B297D9C24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49447" y="6453909"/>
            <a:ext cx="1268964" cy="639669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0CE69E82-3269-2242-B9B8-EB359E63D93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32815" y="7443033"/>
            <a:ext cx="3351641" cy="12246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7DB7F6F-41DC-9C46-A868-D54F600F272B}"/>
              </a:ext>
            </a:extLst>
          </p:cNvPr>
          <p:cNvSpPr/>
          <p:nvPr/>
        </p:nvSpPr>
        <p:spPr>
          <a:xfrm>
            <a:off x="8751307" y="8889039"/>
            <a:ext cx="39154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3333FF"/>
                </a:solidFill>
              </a:rPr>
              <a:t>Sharif et al, 2016</a:t>
            </a:r>
            <a:endParaRPr lang="en-US" sz="4000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254BA2E7-932E-804D-95B7-624F2D3317D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49294" y="9855659"/>
            <a:ext cx="3989279" cy="2599578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651C13DD-35EA-534B-B4C9-A6439865DC74}"/>
              </a:ext>
            </a:extLst>
          </p:cNvPr>
          <p:cNvSpPr/>
          <p:nvPr/>
        </p:nvSpPr>
        <p:spPr>
          <a:xfrm>
            <a:off x="7860373" y="12713971"/>
            <a:ext cx="384092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rgbClr val="3333FF"/>
                </a:solidFill>
              </a:rPr>
              <a:t>Brown et al. 2017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95F89A-FBF5-5843-ADA8-E5CE6799A340}"/>
              </a:ext>
            </a:extLst>
          </p:cNvPr>
          <p:cNvSpPr/>
          <p:nvPr/>
        </p:nvSpPr>
        <p:spPr>
          <a:xfrm>
            <a:off x="505447" y="15319901"/>
            <a:ext cx="7354926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prstClr val="black"/>
              </a:buClr>
              <a:buSzPts val="3600"/>
            </a:pPr>
            <a:r>
              <a:rPr lang="en-US" sz="3400" dirty="0">
                <a:solidFill>
                  <a:prstClr val="black"/>
                </a:solidFill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Compute attribution of features</a:t>
            </a:r>
          </a:p>
          <a:p>
            <a:pPr lvl="0">
              <a:buClr>
                <a:prstClr val="black"/>
              </a:buClr>
              <a:buSzPts val="3600"/>
            </a:pPr>
            <a:r>
              <a:rPr lang="en-US" altLang="en-US" sz="3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  <a:sym typeface="Times New Roman"/>
              </a:rPr>
              <a:t>Construct causal neighborhood using attribution for importance sampling</a:t>
            </a:r>
          </a:p>
          <a:p>
            <a:pPr lvl="0">
              <a:buClr>
                <a:prstClr val="black"/>
              </a:buClr>
              <a:buSzPts val="3600"/>
            </a:pPr>
            <a:r>
              <a:rPr lang="en-US" altLang="en-US" sz="3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  <a:sym typeface="Times New Roman"/>
              </a:rPr>
              <a:t>Measure conformance of ML model in this neighborhood.</a:t>
            </a:r>
            <a:endParaRPr lang="en-US" altLang="en-US" sz="3400" dirty="0">
              <a:solidFill>
                <a:prstClr val="black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0F69D9-5307-6A48-B1FE-6B1A6A3A7B1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9837" y="18420526"/>
            <a:ext cx="11886498" cy="68726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9702FB5-8954-0349-8B0D-B232EE261A1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65653" y="13731438"/>
            <a:ext cx="6657833" cy="460362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0161B737-1F41-FF48-B2B1-EA1843618D46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83535" y="20305037"/>
            <a:ext cx="9631919" cy="408851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623DEA6-EE7C-2A41-98EB-E87FA615A140}"/>
              </a:ext>
            </a:extLst>
          </p:cNvPr>
          <p:cNvSpPr/>
          <p:nvPr/>
        </p:nvSpPr>
        <p:spPr>
          <a:xfrm>
            <a:off x="24463872" y="19638406"/>
            <a:ext cx="11768062" cy="4755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3600" dirty="0">
                <a:solidFill>
                  <a:srgbClr val="7030A0"/>
                </a:solidFill>
              </a:rPr>
              <a:t>Jha et. al. Attribution-Based Confidence Metric For Deep Neural Networks, NeurIPS’19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3600" dirty="0">
                <a:solidFill>
                  <a:srgbClr val="7030A0"/>
                </a:solidFill>
              </a:rPr>
              <a:t>Jang et. al. </a:t>
            </a:r>
            <a:r>
              <a:rPr lang="en-US" sz="3600" dirty="0">
                <a:solidFill>
                  <a:srgbClr val="7030A0"/>
                </a:solidFill>
              </a:rPr>
              <a:t>On the Need for Topology-Aware Generative Models for Manifold-Based Defenses, ICLR’20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7030A0"/>
                </a:solidFill>
              </a:rPr>
              <a:t>Jha et. al. Detecting Adversarial Examples Using Data Manifolds, MILCOM’18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 err="1">
                <a:solidFill>
                  <a:srgbClr val="7030A0"/>
                </a:solidFill>
              </a:rPr>
              <a:t>Kiourti</a:t>
            </a:r>
            <a:r>
              <a:rPr lang="en-US" sz="3600" dirty="0">
                <a:solidFill>
                  <a:srgbClr val="7030A0"/>
                </a:solidFill>
              </a:rPr>
              <a:t> et. al. </a:t>
            </a:r>
            <a:r>
              <a:rPr lang="en-US" sz="3600" dirty="0" err="1">
                <a:solidFill>
                  <a:srgbClr val="7030A0"/>
                </a:solidFill>
              </a:rPr>
              <a:t>TrojDRL</a:t>
            </a:r>
            <a:r>
              <a:rPr lang="en-US" sz="3600" dirty="0">
                <a:solidFill>
                  <a:srgbClr val="7030A0"/>
                </a:solidFill>
              </a:rPr>
              <a:t>: Trojan Attacks on Deep Reinforcement Learning Agents, DAC’ 20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E7D88C99-975D-0645-AC58-A36FA3D01C24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08138" y="14038330"/>
            <a:ext cx="8962534" cy="562867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FD6C95C7-2AB6-F140-B36B-C7F8F8F20405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8438"/>
          <a:stretch/>
        </p:blipFill>
        <p:spPr>
          <a:xfrm>
            <a:off x="18782467" y="5036748"/>
            <a:ext cx="5380064" cy="857366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19F49EB8-2873-D747-8A9E-2B851214E157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6678" r="31487"/>
          <a:stretch/>
        </p:blipFill>
        <p:spPr>
          <a:xfrm>
            <a:off x="12872798" y="9742563"/>
            <a:ext cx="6091989" cy="2384691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58564FEC-C5B5-FA4D-AFAB-7EECFEA6CD0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258" y="6623076"/>
            <a:ext cx="5277758" cy="241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349320"/>
      </p:ext>
    </p:extLst>
  </p:cSld>
  <p:clrMapOvr>
    <a:masterClrMapping/>
  </p:clrMapOvr>
</p:sld>
</file>

<file path=ppt/theme/theme1.xml><?xml version="1.0" encoding="utf-8"?>
<a:theme xmlns:a="http://schemas.openxmlformats.org/drawingml/2006/main" name="Research Laboratory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3482</TotalTime>
  <Words>383</Words>
  <Application>Microsoft Macintosh PowerPoint</Application>
  <PresentationFormat>Custom</PresentationFormat>
  <Paragraphs>43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Black</vt:lpstr>
      <vt:lpstr>Calibri</vt:lpstr>
      <vt:lpstr>Times New Roman</vt:lpstr>
      <vt:lpstr>Research Laboratory</vt:lpstr>
      <vt:lpstr>PowerPoint Presentation</vt:lpstr>
    </vt:vector>
  </TitlesOfParts>
  <Company>United States Army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DoD Admin</dc:creator>
  <cp:lastModifiedBy>Susmit Jha</cp:lastModifiedBy>
  <cp:revision>117</cp:revision>
  <dcterms:created xsi:type="dcterms:W3CDTF">2018-08-06T19:16:59Z</dcterms:created>
  <dcterms:modified xsi:type="dcterms:W3CDTF">2020-03-11T14:48:03Z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899559</vt:lpwstr>
  </property>
  <property fmtid="{D5CDD505-2E9C-101B-9397-08002B2CF9AE}" pid="3" name="NXPowerLiteSettings">
    <vt:lpwstr>C700052003A000</vt:lpwstr>
  </property>
  <property fmtid="{D5CDD505-2E9C-101B-9397-08002B2CF9AE}" pid="4" name="NXPowerLiteVersion">
    <vt:lpwstr>D8.0.7</vt:lpwstr>
  </property>
</Properties>
</file>

<file path=docProps/thumbnail.jpeg>
</file>